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11" r:id="rId5"/>
    <p:sldMasterId id="2147483831" r:id="rId6"/>
  </p:sldMasterIdLst>
  <p:notesMasterIdLst>
    <p:notesMasterId r:id="rId11"/>
  </p:notesMasterIdLst>
  <p:sldIdLst>
    <p:sldId id="259" r:id="rId7"/>
    <p:sldId id="258" r:id="rId8"/>
    <p:sldId id="257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35F7E-4A02-4939-AB66-D4C1EF6439B5}" v="4" dt="2021-07-07T21:22:20.227"/>
    <p1510:client id="{896845AE-2A7C-14E8-B1BE-C9F095D61A88}" v="26" dt="2020-06-29T19:29:13.605"/>
    <p1510:client id="{FF05EFA0-EC33-5502-A337-657452D897E1}" v="5" dt="2020-06-29T20:14:59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18" Type="http://schemas.openxmlformats.org/officeDocument/2006/relationships/customXml" Target="../customXml/item4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al Reed" userId="S::treed@affirma.com::bfe111ae-6adf-474b-bc5d-5a3b50ff048c" providerId="AD" clId="Web-{04935F7E-4A02-4939-AB66-D4C1EF6439B5}"/>
    <pc:docChg chg="modSld">
      <pc:chgData name="Teal Reed" userId="S::treed@affirma.com::bfe111ae-6adf-474b-bc5d-5a3b50ff048c" providerId="AD" clId="Web-{04935F7E-4A02-4939-AB66-D4C1EF6439B5}" dt="2021-07-07T21:22:20.227" v="3" actId="1076"/>
      <pc:docMkLst>
        <pc:docMk/>
      </pc:docMkLst>
      <pc:sldChg chg="modSp">
        <pc:chgData name="Teal Reed" userId="S::treed@affirma.com::bfe111ae-6adf-474b-bc5d-5a3b50ff048c" providerId="AD" clId="Web-{04935F7E-4A02-4939-AB66-D4C1EF6439B5}" dt="2021-07-07T21:22:20.227" v="3" actId="1076"/>
        <pc:sldMkLst>
          <pc:docMk/>
          <pc:sldMk cId="414087958" sldId="259"/>
        </pc:sldMkLst>
        <pc:picChg chg="mod">
          <ac:chgData name="Teal Reed" userId="S::treed@affirma.com::bfe111ae-6adf-474b-bc5d-5a3b50ff048c" providerId="AD" clId="Web-{04935F7E-4A02-4939-AB66-D4C1EF6439B5}" dt="2021-07-07T21:22:20.227" v="3" actId="1076"/>
          <ac:picMkLst>
            <pc:docMk/>
            <pc:sldMk cId="414087958" sldId="259"/>
            <ac:picMk id="13" creationId="{C5966311-C698-384A-B763-46C6D69BEF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AA9C2-C951-471C-B22A-587F4E630ACF}" type="datetimeFigureOut">
              <a:rPr lang="en-US"/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3A33-677F-41B6-BA68-31DB88E60FD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5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1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526457-AFF9-4C64-ACA9-57BFCF79B20E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20B2A3-6DEC-48BD-904B-6CFD85288AA6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CA9C6B9-101A-4078-BFF5-F56952814220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78578D0-B866-4B94-8BFB-0A234E982D92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oca Images, Stock Photos &amp; Vectors | Shutterstock">
            <a:extLst>
              <a:ext uri="{FF2B5EF4-FFF2-40B4-BE49-F238E27FC236}">
                <a16:creationId xmlns:a16="http://schemas.microsoft.com/office/drawing/2014/main" id="{C796B139-EDD6-418B-86B6-AFF547D02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4984"/>
            <a:ext cx="12192000" cy="68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CD3886-D9E7-4332-8F54-DED4C0459D9D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-4984"/>
            <a:ext cx="12192000" cy="6858000"/>
          </a:xfrm>
          <a:prstGeom prst="rect">
            <a:avLst/>
          </a:prstGeom>
          <a:solidFill>
            <a:srgbClr val="004E5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C28AE92-E7FB-45DC-A9F2-947463E77ED3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D49941C-DB0A-4679-89B5-9C21D0DD35E3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DF9E67F-A3B7-4A8B-9FCE-386664CBB2FF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B99226-B444-44C2-887F-F0B1EA1A8CDA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D0E02C-78BB-4309-ADFF-DF612ADAA572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B405617-3D1C-4DDF-BD2C-09ADAA70053A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4CDD809-FD8E-4297-82D9-21DF4F1C1BFB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043" y="2679540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FDDE210-ACBE-4586-9A46-AFFFDBFA714C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oca Images, Stock Photos &amp; Vectors | Shutterstock">
            <a:extLst>
              <a:ext uri="{FF2B5EF4-FFF2-40B4-BE49-F238E27FC236}">
                <a16:creationId xmlns:a16="http://schemas.microsoft.com/office/drawing/2014/main" id="{3512A7AD-6981-4690-B10A-F58BE14975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-95250"/>
            <a:ext cx="12192000" cy="70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2281ED2-674C-47AC-9CED-8B0BA72C064C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929" y="2532447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D9476-FB4A-49DC-9ECA-F76016464E91}"/>
              </a:ext>
            </a:extLst>
          </p:cNvPr>
          <p:cNvSpPr/>
          <p:nvPr userDrawn="1"/>
        </p:nvSpPr>
        <p:spPr>
          <a:xfrm>
            <a:off x="-6225" y="-105220"/>
            <a:ext cx="12198224" cy="7042901"/>
          </a:xfrm>
          <a:prstGeom prst="rect">
            <a:avLst/>
          </a:prstGeom>
          <a:solidFill>
            <a:srgbClr val="004E5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76941" y="6370233"/>
            <a:ext cx="2743459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656312-FEEB-418F-A540-2E2358D5B219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4060" y="6370233"/>
            <a:ext cx="4115189" cy="364224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170" y="6318284"/>
            <a:ext cx="533400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D8F9B5-2365-4F3C-A11A-B43FB5EEA6E1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2E18B4-4BF6-4329-BD74-08CAE2A73352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26FB18B-FFF7-4131-8050-671229E2954B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7133851-711D-4229-8641-413BA8E8C246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8281676-E9EE-42A9-99CC-DA71CA2F5009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3EE9C0-65CA-4A04-9E5A-79811F831958}" type="datetime1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1EAE8A9-656F-4C7D-BA8F-43CC0D76F5D0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96303C8-1B53-4BB7-AE15-C2F5A62A1031}" type="datetime1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FB0E003-3AC9-4D5D-8A0D-FAFDF1FBAADA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3D4FD17-ECA1-4D84-8789-494BC2CCB6C5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1D9C14-1010-44FD-B063-1CAF15EDFC85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312FED8-773B-426C-92F7-2E468E93F40F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E38854-7013-407A-A8DA-C9ED79149C31}" type="datetime1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C85A73A-561D-4E70-B956-9C0F5F1CD3C1}" type="datetime1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EE9DD-6364-4ECD-B2E9-BA18F6E3C8DE}" type="datetime1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832" r:id="rId3"/>
    <p:sldLayoutId id="2147483833" r:id="rId4"/>
    <p:sldLayoutId id="2147483804" r:id="rId5"/>
    <p:sldLayoutId id="2147483742" r:id="rId6"/>
    <p:sldLayoutId id="2147483743" r:id="rId7"/>
    <p:sldLayoutId id="2147483803" r:id="rId8"/>
    <p:sldLayoutId id="2147483744" r:id="rId9"/>
    <p:sldLayoutId id="2147483745" r:id="rId10"/>
    <p:sldLayoutId id="2147483746" r:id="rId11"/>
    <p:sldLayoutId id="2147483741" r:id="rId12"/>
    <p:sldLayoutId id="2147483747" r:id="rId13"/>
    <p:sldLayoutId id="2147483811" r:id="rId14"/>
    <p:sldLayoutId id="2147483812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</p:sldLayoutIdLst>
  <p:hf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0356" y="1408595"/>
            <a:ext cx="666640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700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They Are</a:t>
            </a:r>
            <a:br>
              <a:rPr lang="en-US" sz="230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</a:br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Peoples Bank is a bank in Washington State that strives to provide a high level of customer service to its members.  Peoples provides personal and business banking, including an innovate mobile application to make mobile banking easy. 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5225" y="230948"/>
            <a:ext cx="7654738" cy="7402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spc="219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Peoples Bank – Corporate Intranet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110" y="2883901"/>
            <a:ext cx="651189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700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Affirma Did</a:t>
            </a:r>
            <a:endParaRPr lang="en-US" sz="2300">
              <a:solidFill>
                <a:srgbClr val="F75714"/>
              </a:solidFill>
              <a:latin typeface="Segoe UI Light" panose="020B0502040204020203" pitchFamily="34" charset="0"/>
              <a:ea typeface="MS Mincho" panose="02020609040205080304" pitchFamily="49" charset="-128"/>
              <a:cs typeface="Segoe UI Light" panose="020B0502040204020203" pitchFamily="34" charset="0"/>
            </a:endParaRPr>
          </a:p>
          <a:p>
            <a:pPr lvl="0"/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helped Peoples Bank upgrade from SharePoint 2010 on-</a:t>
            </a:r>
            <a:r>
              <a:rPr lang="en-US" sz="160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prem</a:t>
            </a:r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SharePoint Online.  The new site has a responsive visual design, a new information architecture and a user experience optimized for cross functional collaboration as well as departmental navigation.  </a:t>
            </a:r>
          </a:p>
          <a:p>
            <a:pPr lvl="0"/>
            <a:endParaRPr lang="en-US" sz="16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also conducted governance workshops and created a migration plan for their on-</a:t>
            </a:r>
            <a:r>
              <a:rPr lang="en-US" sz="160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prem</a:t>
            </a:r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SharePoint environment and their shared network drive.  A hybrid search configuration between SharePoint Server 2016 and SharePoint Online ended up being the best solution for Peoples Bank. </a:t>
            </a:r>
          </a:p>
          <a:p>
            <a:pPr lvl="0"/>
            <a:endParaRPr lang="en-US" sz="16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6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remains in a secured shared drive location and is surfaced through a search index hosted in a separate SharePoint Server 2016 environment.</a:t>
            </a:r>
          </a:p>
        </p:txBody>
      </p:sp>
      <p:pic>
        <p:nvPicPr>
          <p:cNvPr id="12" name="Picture 4" descr="https://www.peoplesbank-wa.com/pbwa/media/Images/pbw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93" y="1408595"/>
            <a:ext cx="3845709" cy="9648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966311-C698-384A-B763-46C6D69B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093" y="2886935"/>
            <a:ext cx="5078775" cy="373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87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534851" y="217719"/>
            <a:ext cx="7654738" cy="7402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spc="219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Peoples Bank – Wireframe to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B914FA-23F8-B44B-AB7C-ABBC72B9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972" y="1226438"/>
            <a:ext cx="6402584" cy="5133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51" y="1226439"/>
            <a:ext cx="4760214" cy="5090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678" y="2783445"/>
            <a:ext cx="3465294" cy="20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1" y="1091832"/>
            <a:ext cx="7045044" cy="35861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8DCCFB-E3E4-584B-93DE-8A4AAC85450D}"/>
              </a:ext>
            </a:extLst>
          </p:cNvPr>
          <p:cNvSpPr txBox="1">
            <a:spLocks/>
          </p:cNvSpPr>
          <p:nvPr/>
        </p:nvSpPr>
        <p:spPr>
          <a:xfrm>
            <a:off x="534851" y="257824"/>
            <a:ext cx="7654738" cy="7402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spc="219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Peoples Bank – Wireframe to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57187-DEC7-B24F-A9A0-3AC40CCCF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221" y="2807369"/>
            <a:ext cx="7045044" cy="35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5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95" y="1148481"/>
            <a:ext cx="4429963" cy="49876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4049CA-27BB-2940-B8BF-05BF1D225D3B}"/>
              </a:ext>
            </a:extLst>
          </p:cNvPr>
          <p:cNvSpPr txBox="1">
            <a:spLocks/>
          </p:cNvSpPr>
          <p:nvPr/>
        </p:nvSpPr>
        <p:spPr>
          <a:xfrm>
            <a:off x="534851" y="257824"/>
            <a:ext cx="7654738" cy="7402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spc="219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Peoples Bank – Wireframe to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8B9BF-1AD5-4C4E-82FB-E7E993C6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50" y="1148481"/>
            <a:ext cx="6922856" cy="4987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410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>
      <Value>Migrations</Value>
      <Value>Intranet / Extranet</Value>
    </Solutions>
    <Industries xmlns="f0ee8362-fa7e-4bc9-ab88-7dcfb17cb19b">
      <Value>Financial Services</Value>
    </Industries>
    <Notes0 xmlns="f0ee8362-fa7e-4bc9-ab88-7dcfb17cb19b" xsi:nil="true"/>
    <Named_x0020_Account xmlns="f0ee8362-fa7e-4bc9-ab88-7dcfb17cb19b" xsi:nil="true"/>
    <PlatTech xmlns="f0ee8362-fa7e-4bc9-ab88-7dcfb17cb19b">
      <Value>O365</Value>
      <Value>SharePoint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8D0E20AA-DD81-477E-B34C-432AF5BC538D}">
  <ds:schemaRefs>
    <ds:schemaRef ds:uri="http://schemas.microsoft.com/office/2006/metadata/properties"/>
    <ds:schemaRef ds:uri="http://schemas.microsoft.com/office/infopath/2007/PartnerControls"/>
    <ds:schemaRef ds:uri="54243e05-8da7-404c-85e0-0480aaa26276"/>
    <ds:schemaRef ds:uri="357972b2-b7ed-48bc-bbb4-0804bacba9d2"/>
    <ds:schemaRef ds:uri="94f955fe-dfdf-46af-8eb4-7120d5d18e03"/>
  </ds:schemaRefs>
</ds:datastoreItem>
</file>

<file path=customXml/itemProps2.xml><?xml version="1.0" encoding="utf-8"?>
<ds:datastoreItem xmlns:ds="http://schemas.openxmlformats.org/officeDocument/2006/customXml" ds:itemID="{8FA1BA2F-3346-43BE-8288-0579659F56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C9D1EC-8EB2-4D0D-9FF1-26659FCC62C0}"/>
</file>

<file path=customXml/itemProps4.xml><?xml version="1.0" encoding="utf-8"?>
<ds:datastoreItem xmlns:ds="http://schemas.openxmlformats.org/officeDocument/2006/customXml" ds:itemID="{8AD9B47F-9A4A-4EE3-836F-7D2BC191B32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office theme</vt:lpstr>
      <vt:lpstr>Custom Design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</cp:revision>
  <dcterms:created xsi:type="dcterms:W3CDTF">2020-06-29T18:17:02Z</dcterms:created>
  <dcterms:modified xsi:type="dcterms:W3CDTF">2021-07-07T21:22:20Z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Business Unit">
    <vt:lpwstr/>
  </property>
  <property fmtid="{D5CDD505-2E9C-101B-9397-08002B2CF9AE}" pid="10" name="Industry">
    <vt:lpwstr>50;#Financial Services|380dfaa8-d53c-462e-bba8-940c98746c25</vt:lpwstr>
  </property>
  <property fmtid="{D5CDD505-2E9C-101B-9397-08002B2CF9AE}" pid="11" name="Service_x0020_Offering">
    <vt:lpwstr/>
  </property>
  <property fmtid="{D5CDD505-2E9C-101B-9397-08002B2CF9AE}" pid="12" name="Business_x0020_Unit">
    <vt:lpwstr/>
  </property>
  <property fmtid="{D5CDD505-2E9C-101B-9397-08002B2CF9AE}" pid="13" name="_ExtendedDescription">
    <vt:lpwstr/>
  </property>
  <property fmtid="{D5CDD505-2E9C-101B-9397-08002B2CF9AE}" pid="14" name="Service Offering">
    <vt:lpwstr/>
  </property>
  <property fmtid="{D5CDD505-2E9C-101B-9397-08002B2CF9AE}" pid="15" name="Category">
    <vt:lpwstr>6;#Case Study|8faa0ad1-25f0-4f56-8e38-f60e20c455d6</vt:lpwstr>
  </property>
  <property fmtid="{D5CDD505-2E9C-101B-9397-08002B2CF9AE}" pid="16" name="Order">
    <vt:r8>60200</vt:r8>
  </property>
  <property fmtid="{D5CDD505-2E9C-101B-9397-08002B2CF9AE}" pid="17" name="SO">
    <vt:lpwstr>37;#;#38;#;#39;#;#40;#</vt:lpwstr>
  </property>
  <property fmtid="{D5CDD505-2E9C-101B-9397-08002B2CF9AE}" pid="18" name="SharedWithUsers">
    <vt:lpwstr>118;#Sam Hopkins;#1990;#Sydney Moorhead</vt:lpwstr>
  </property>
  <property fmtid="{D5CDD505-2E9C-101B-9397-08002B2CF9AE}" pid="19" name="TriggerFlowInfo">
    <vt:lpwstr/>
  </property>
</Properties>
</file>